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4660"/>
  </p:normalViewPr>
  <p:slideViewPr>
    <p:cSldViewPr snapToGrid="0">
      <p:cViewPr varScale="1">
        <p:scale>
          <a:sx n="74" d="100"/>
          <a:sy n="74" d="100"/>
        </p:scale>
        <p:origin x="4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1F40F-0BE3-40E5-A2A3-947CF0C8A9E6}" type="datetimeFigureOut">
              <a:rPr lang="en-US" smtClean="0"/>
              <a:t>5/6/2022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4A42D-D511-460C-B0D6-DECF898CBB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3283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1F40F-0BE3-40E5-A2A3-947CF0C8A9E6}" type="datetimeFigureOut">
              <a:rPr lang="en-US" smtClean="0"/>
              <a:t>5/6/2022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4A42D-D511-460C-B0D6-DECF898CBB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069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1F40F-0BE3-40E5-A2A3-947CF0C8A9E6}" type="datetimeFigureOut">
              <a:rPr lang="en-US" smtClean="0"/>
              <a:t>5/6/2022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4A42D-D511-460C-B0D6-DECF898CBB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8269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1F40F-0BE3-40E5-A2A3-947CF0C8A9E6}" type="datetimeFigureOut">
              <a:rPr lang="en-US" smtClean="0"/>
              <a:t>5/6/2022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4A42D-D511-460C-B0D6-DECF898CBB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0027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1F40F-0BE3-40E5-A2A3-947CF0C8A9E6}" type="datetimeFigureOut">
              <a:rPr lang="en-US" smtClean="0"/>
              <a:t>5/6/2022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4A42D-D511-460C-B0D6-DECF898CBB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1067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1F40F-0BE3-40E5-A2A3-947CF0C8A9E6}" type="datetimeFigureOut">
              <a:rPr lang="en-US" smtClean="0"/>
              <a:t>5/6/2022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4A42D-D511-460C-B0D6-DECF898CBB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6226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1F40F-0BE3-40E5-A2A3-947CF0C8A9E6}" type="datetimeFigureOut">
              <a:rPr lang="en-US" smtClean="0"/>
              <a:t>5/6/2022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4A42D-D511-460C-B0D6-DECF898CBB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8791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1F40F-0BE3-40E5-A2A3-947CF0C8A9E6}" type="datetimeFigureOut">
              <a:rPr lang="en-US" smtClean="0"/>
              <a:t>5/6/2022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4A42D-D511-460C-B0D6-DECF898CBB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461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1F40F-0BE3-40E5-A2A3-947CF0C8A9E6}" type="datetimeFigureOut">
              <a:rPr lang="en-US" smtClean="0"/>
              <a:t>5/6/2022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4A42D-D511-460C-B0D6-DECF898CBB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255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1F40F-0BE3-40E5-A2A3-947CF0C8A9E6}" type="datetimeFigureOut">
              <a:rPr lang="en-US" smtClean="0"/>
              <a:t>5/6/2022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4A42D-D511-460C-B0D6-DECF898CBB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5276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1F40F-0BE3-40E5-A2A3-947CF0C8A9E6}" type="datetimeFigureOut">
              <a:rPr lang="en-US" smtClean="0"/>
              <a:t>5/6/2022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4A42D-D511-460C-B0D6-DECF898CBB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7008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51F40F-0BE3-40E5-A2A3-947CF0C8A9E6}" type="datetimeFigureOut">
              <a:rPr lang="en-US" smtClean="0"/>
              <a:t>5/6/2022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F4A42D-D511-460C-B0D6-DECF898CBB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487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Al </a:t>
            </a:r>
            <a:r>
              <a:rPr lang="hy-AM" dirty="0" smtClean="0"/>
              <a:t>ալումին թռչող մետաղ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01883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hy-AM" dirty="0"/>
              <a:t>Մետաղների էլեկտրաքիմիական շարքում ալյումինը գտնվում է բավական ձախ, իսկ դա նշանակում է, որ ուժեղ վերականգնիչ և շատ ակտիվ մետաղ է։ Թթվածնի մթնոլորտում տաքացված ալյումինն այրվում է՝ արձակելով օքսիդի շիկացած շիթեր</a:t>
            </a:r>
            <a:r>
              <a:rPr lang="hy-AM" dirty="0" smtClean="0"/>
              <a:t>.</a:t>
            </a:r>
            <a:r>
              <a:rPr lang="hy-AM" dirty="0"/>
              <a:t> Օդում ալյումինը շատ կայուն է և փոփոխության չի ենթարկվում։ Ալյումինը պատվում է օքսիդի աննշմարելի շերտով, որը պահպանում է մետաղը հետագա օքսիդացումից։ Օքսիդային ամուր թաղանթը թույլ չի տալիս, որ ալյումինը ռեակցիայի մեջ մտնի նաև ջրի հետ։ Թթվածնի և ջրի նկատմամբ իր մեծ կայունության շնորհիվ ալյումինը ունի լայն կիրառություն։ Օքսիդի շերտը ալյումինին կայուն է դարձնում նաև ազոտական </a:t>
            </a:r>
            <a:r>
              <a:rPr lang="hy-AM" dirty="0" smtClean="0"/>
              <a:t>թթ</a:t>
            </a:r>
            <a:endParaRPr lang="en-US" dirty="0" smtClean="0"/>
          </a:p>
          <a:p>
            <a:r>
              <a:rPr lang="hy-AM" dirty="0" smtClean="0"/>
              <a:t>վի</a:t>
            </a:r>
            <a:r>
              <a:rPr lang="hy-AM" dirty="0"/>
              <a:t> ինչպես նոսր, այնպես էլ խիտ լուծույթների նկատմամբ։ Ծծմբական թթվի լուծույթի և աղաթթվի հետ ալյումինը փոխազդում է ոչ մեծ արագությամբ.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6970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https://upload.wikimedia.org/wikipedia/commons/thumb/f/fc/Aluminium_foam.jpg/220px-Aluminium_foam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158" y="2011956"/>
            <a:ext cx="2794000" cy="372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upload.wikimedia.org/wikipedia/commons/thumb/7/7f/Macroetched_Aluminium.JPG/300px-Macroetched_Aluminiu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50" y="2119906"/>
            <a:ext cx="2857500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upload.wikimedia.org/wikipedia/commons/thumb/1/19/Aluminum_Metal_coinless.jpg/220px-Aluminum_Metal_coinles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9242" y="4254725"/>
            <a:ext cx="2095500" cy="1352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82622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dirty="0" smtClean="0"/>
              <a:t>Ալիումինը բնության մեջ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hy-AM" dirty="0"/>
              <a:t>Բնության մեջ տարածվածությունով ալյումինը գրավում է առաջին տեղը մետաղների մեջ և երրորդ տեղը բոլոր տարրերի մեջ (թթվածնից և սիլիցիումից հետո), այն զբաղեցնում է երկրակեղևի զանգվածի 8.8%-ը։ Ալյումինը մտնում է ահռելի քանակությամբ հանքանյութերի բաղադրության մեջ, գլխավորությամբ ալյումոսիլիկատների և լեռնային ապարների։ Ալյումինի միացություններ պարունակում են գրանիտները, բազալտները, կավը, դաշտային սպաթը և այլն։ Բայց ահա պարադոքս. չնայած նրան, որ ալյումինը պարունակվում է շատ մեծ քանակությամբ հանքանյութերում և ապարներում, բոքսիտներով հարուստ տեղանքները, որոնք հանդիսանում են ալյումինի գործարանային ստացման հիմնական հումք, բավականին հազվադեպ են հանդիպում։ Միկրոէլեմենտների տեսքով ալյումինը առկա է կենդանիների և բույսերի հյուսվածքներում։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73316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dirty="0" smtClean="0"/>
              <a:t>Ալիումինի կիրառությունը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hy-AM" dirty="0"/>
              <a:t>Ալյումինը հեշտությամբ է ենթարկվում մեխանիկական մշակման, որովհետև ունի մեծ կռելիություն և ձգվողականություն։ Կարելի է գլանել, լար ձգել, ինչպես նաև մամլել ու դրոշմել՝ իրին տալով ցանկացած ձև։</a:t>
            </a:r>
          </a:p>
          <a:p>
            <a:r>
              <a:rPr lang="hy-AM" dirty="0"/>
              <a:t>Թունավոր հատկության բացակայությունը թույլ է տալիս ալյումինը լայնորեն օգտագործելու խոհանոցային սպասքի, սննդի և գարեջրի արտադրական սարքավորումների պատրաստման, ինչպես նաև՝ սննդանյութերի և դեղանյութերի փաթեթավորման համար։ Առանց ալյումինի դժվար կլիներ պատկերացնել ինքնաթիռաշինությունը։ Ալյումինի աղերից մեծ կիրառություն ունի ալյումինական շիբը՝ </a:t>
            </a:r>
            <a:r>
              <a:rPr lang="en-US" dirty="0" err="1"/>
              <a:t>KAl</a:t>
            </a:r>
            <a:r>
              <a:rPr lang="en-US" dirty="0"/>
              <a:t>(SO</a:t>
            </a:r>
            <a:r>
              <a:rPr lang="en-US" baseline="-25000" dirty="0"/>
              <a:t>4</a:t>
            </a:r>
            <a:r>
              <a:rPr lang="en-US" dirty="0"/>
              <a:t>)</a:t>
            </a:r>
            <a:r>
              <a:rPr lang="en-US" baseline="-25000" dirty="0"/>
              <a:t>2</a:t>
            </a:r>
            <a:r>
              <a:rPr lang="en-US" dirty="0"/>
              <a:t>•12H</a:t>
            </a:r>
            <a:r>
              <a:rPr lang="en-US" baseline="-25000" dirty="0"/>
              <a:t>2</a:t>
            </a:r>
            <a:r>
              <a:rPr lang="en-US" dirty="0"/>
              <a:t>O, </a:t>
            </a:r>
            <a:r>
              <a:rPr lang="hy-AM" dirty="0"/>
              <a:t>որը կրկնակի աղ է (նաև բյուրեղահիդրատ է) և օգտագործվում է արյան մակարդման համար, ինչպես նաև մուրաբաների պատրաստման և մանրաթելերի ներկման ժամանակ (մեծացնում է ներկանյութի կապը մանրաթելի հետ)։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79995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Картинки по запросу ալիումին թռչող մետաղ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067" y="2343955"/>
            <a:ext cx="2490855" cy="227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Картинки по запросу ալիումին թռչող մետաղ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9198" y="2863062"/>
            <a:ext cx="2549078" cy="1868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Картинки по запросу ալիումին թռչող մետաղ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3212" y="2863062"/>
            <a:ext cx="2176887" cy="1757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87569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96</Words>
  <Application>Microsoft Office PowerPoint</Application>
  <PresentationFormat>Widescreen</PresentationFormat>
  <Paragraphs>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Al ալումին թռչող մետաղ</vt:lpstr>
      <vt:lpstr>PowerPoint Presentation</vt:lpstr>
      <vt:lpstr>PowerPoint Presentation</vt:lpstr>
      <vt:lpstr>Ալիումինը բնության մեջ</vt:lpstr>
      <vt:lpstr>Ալիումինի կիրառությունը </vt:lpstr>
      <vt:lpstr>PowerPoint Presentation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 ալումին թռչող մետաղ</dc:title>
  <dc:creator>Artur Yengibaryan</dc:creator>
  <cp:lastModifiedBy>Artur Yengibaryan</cp:lastModifiedBy>
  <cp:revision>2</cp:revision>
  <dcterms:created xsi:type="dcterms:W3CDTF">2022-05-06T05:36:38Z</dcterms:created>
  <dcterms:modified xsi:type="dcterms:W3CDTF">2022-05-06T05:46:28Z</dcterms:modified>
</cp:coreProperties>
</file>