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sorterViewPr>
    <p:cViewPr>
      <p:scale>
        <a:sx n="100" d="100"/>
        <a:sy n="100" d="100"/>
      </p:scale>
      <p:origin x="0" y="-23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852CF8-AAF8-49D8-81CF-2D4CA39C7098}"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4278358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852CF8-AAF8-49D8-81CF-2D4CA39C7098}"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119542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852CF8-AAF8-49D8-81CF-2D4CA39C7098}"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1985928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852CF8-AAF8-49D8-81CF-2D4CA39C7098}"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4154704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852CF8-AAF8-49D8-81CF-2D4CA39C7098}" type="datetimeFigureOut">
              <a:rPr lang="en-US" smtClean="0"/>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263855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852CF8-AAF8-49D8-81CF-2D4CA39C7098}" type="datetimeFigureOut">
              <a:rPr lang="en-US" smtClean="0"/>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38031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852CF8-AAF8-49D8-81CF-2D4CA39C7098}" type="datetimeFigureOut">
              <a:rPr lang="en-US" smtClean="0"/>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215145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52CF8-AAF8-49D8-81CF-2D4CA39C7098}"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2850503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52CF8-AAF8-49D8-81CF-2D4CA39C7098}"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3802161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852CF8-AAF8-49D8-81CF-2D4CA39C7098}"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2089254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852CF8-AAF8-49D8-81CF-2D4CA39C7098}"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E4205-0B45-4122-99C1-935C12D4EE40}" type="slidenum">
              <a:rPr lang="en-US" smtClean="0"/>
              <a:t>‹#›</a:t>
            </a:fld>
            <a:endParaRPr lang="en-US"/>
          </a:p>
        </p:txBody>
      </p:sp>
    </p:spTree>
    <p:extLst>
      <p:ext uri="{BB962C8B-B14F-4D97-AF65-F5344CB8AC3E}">
        <p14:creationId xmlns:p14="http://schemas.microsoft.com/office/powerpoint/2010/main" val="4097511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852CF8-AAF8-49D8-81CF-2D4CA39C7098}" type="datetimeFigureOut">
              <a:rPr lang="en-US" smtClean="0"/>
              <a:t>12/6/2021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8E4205-0B45-4122-99C1-935C12D4EE40}" type="slidenum">
              <a:rPr lang="en-US" smtClean="0"/>
              <a:t>‹#›</a:t>
            </a:fld>
            <a:endParaRPr lang="en-US"/>
          </a:p>
        </p:txBody>
      </p:sp>
    </p:spTree>
    <p:extLst>
      <p:ext uri="{BB962C8B-B14F-4D97-AF65-F5344CB8AC3E}">
        <p14:creationId xmlns:p14="http://schemas.microsoft.com/office/powerpoint/2010/main" val="2782401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Christmas </a:t>
            </a:r>
            <a:r>
              <a:rPr lang="en-US" dirty="0" smtClean="0"/>
              <a:t>in the </a:t>
            </a:r>
            <a:r>
              <a:rPr lang="en-US" dirty="0"/>
              <a:t>G</a:t>
            </a:r>
            <a:r>
              <a:rPr lang="en-US" dirty="0" smtClean="0"/>
              <a:t>ermany</a:t>
            </a:r>
            <a:endParaRPr lang="en-US" dirty="0"/>
          </a:p>
        </p:txBody>
      </p:sp>
      <p:sp>
        <p:nvSpPr>
          <p:cNvPr id="4" name="Text Placeholder 3"/>
          <p:cNvSpPr>
            <a:spLocks noGrp="1"/>
          </p:cNvSpPr>
          <p:nvPr>
            <p:ph type="body" sz="half" idx="2"/>
          </p:nvPr>
        </p:nvSpPr>
        <p:spPr/>
        <p:txBody>
          <a:bodyPr/>
          <a:lstStyle/>
          <a:p>
            <a:endParaRPr lang="en-US" dirty="0"/>
          </a:p>
        </p:txBody>
      </p:sp>
      <p:pic>
        <p:nvPicPr>
          <p:cNvPr id="7" name="Content Placeholder 6"/>
          <p:cNvPicPr>
            <a:picLocks noGrp="1" noChangeAspect="1"/>
          </p:cNvPicPr>
          <p:nvPr>
            <p:ph idx="1"/>
          </p:nvPr>
        </p:nvPicPr>
        <p:blipFill>
          <a:blip r:embed="rId2"/>
          <a:stretch>
            <a:fillRect/>
          </a:stretch>
        </p:blipFill>
        <p:spPr>
          <a:xfrm>
            <a:off x="5125793" y="2113466"/>
            <a:ext cx="3573530" cy="3699456"/>
          </a:xfrm>
          <a:prstGeom prst="rect">
            <a:avLst/>
          </a:prstGeom>
        </p:spPr>
      </p:pic>
      <p:pic>
        <p:nvPicPr>
          <p:cNvPr id="8" name="Picture 7"/>
          <p:cNvPicPr>
            <a:picLocks noChangeAspect="1"/>
          </p:cNvPicPr>
          <p:nvPr/>
        </p:nvPicPr>
        <p:blipFill>
          <a:blip r:embed="rId3"/>
          <a:stretch>
            <a:fillRect/>
          </a:stretch>
        </p:blipFill>
        <p:spPr>
          <a:xfrm>
            <a:off x="1544708" y="2769561"/>
            <a:ext cx="3227317" cy="2922901"/>
          </a:xfrm>
          <a:prstGeom prst="rect">
            <a:avLst/>
          </a:prstGeom>
        </p:spPr>
      </p:pic>
    </p:spTree>
    <p:extLst>
      <p:ext uri="{BB962C8B-B14F-4D97-AF65-F5344CB8AC3E}">
        <p14:creationId xmlns:p14="http://schemas.microsoft.com/office/powerpoint/2010/main" val="2856579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10 </a:t>
            </a:r>
            <a:r>
              <a:rPr lang="en-US" b="1" dirty="0"/>
              <a:t>popular German Christmas traditions and their meanings</a:t>
            </a:r>
            <a:br>
              <a:rPr lang="en-US" b="1" dirty="0"/>
            </a:br>
            <a:endParaRPr lang="en-US" dirty="0"/>
          </a:p>
        </p:txBody>
      </p:sp>
      <p:sp>
        <p:nvSpPr>
          <p:cNvPr id="3" name="Subtitle 2"/>
          <p:cNvSpPr>
            <a:spLocks noGrp="1"/>
          </p:cNvSpPr>
          <p:nvPr>
            <p:ph type="subTitle" idx="1"/>
          </p:nvPr>
        </p:nvSpPr>
        <p:spPr/>
        <p:txBody>
          <a:bodyPr>
            <a:normAutofit fontScale="92500"/>
          </a:bodyPr>
          <a:lstStyle/>
          <a:p>
            <a:r>
              <a:rPr lang="en-US" b="1" dirty="0"/>
              <a:t>1. Stockings are opened on 6th December</a:t>
            </a:r>
          </a:p>
          <a:p>
            <a:r>
              <a:rPr lang="en-US" dirty="0"/>
              <a:t>Children in Germany open their stockings on the morning of Saint Nicholas Day, 6th December. Known as the Feast of Saint Nicholas, this age-old tradition is observed in many European countries, regardless of religious denomination.</a:t>
            </a:r>
          </a:p>
          <a:p>
            <a:endParaRPr lang="en-US" dirty="0"/>
          </a:p>
        </p:txBody>
      </p:sp>
    </p:spTree>
    <p:extLst>
      <p:ext uri="{BB962C8B-B14F-4D97-AF65-F5344CB8AC3E}">
        <p14:creationId xmlns:p14="http://schemas.microsoft.com/office/powerpoint/2010/main" val="571419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a:t>2. Christmas is celebrated on Christmas Eve</a:t>
            </a:r>
          </a:p>
          <a:p>
            <a:r>
              <a:rPr lang="en-US" dirty="0"/>
              <a:t>Christmas Eve (</a:t>
            </a:r>
            <a:r>
              <a:rPr lang="en-US" dirty="0" err="1"/>
              <a:t>Heiliger</a:t>
            </a:r>
            <a:r>
              <a:rPr lang="en-US" dirty="0"/>
              <a:t> </a:t>
            </a:r>
            <a:r>
              <a:rPr lang="en-US" dirty="0" err="1"/>
              <a:t>Abend</a:t>
            </a:r>
            <a:r>
              <a:rPr lang="en-US" i="1" dirty="0"/>
              <a:t>) </a:t>
            </a:r>
            <a:r>
              <a:rPr lang="en-US" dirty="0"/>
              <a:t>is a jam-packed day of celebrations for Germans. Traditionally, many households will spend the day decorating the tree, preparing food for the family and sprucing up the home. As soon as the night draws in, households will gather around the tree.</a:t>
            </a:r>
          </a:p>
          <a:p>
            <a:r>
              <a:rPr lang="en-US" dirty="0"/>
              <a:t>According to tradition, the '</a:t>
            </a:r>
            <a:r>
              <a:rPr lang="en-US" dirty="0" err="1"/>
              <a:t>Christkind</a:t>
            </a:r>
            <a:r>
              <a:rPr lang="en-US" dirty="0"/>
              <a:t>' (Christ child) delivers the presents when the children are waiting outside the room. A bell will be rung for children to step inside the room, where the family will then sing carols before the </a:t>
            </a:r>
            <a:r>
              <a:rPr lang="en-US" dirty="0" err="1"/>
              <a:t>bescherung</a:t>
            </a:r>
            <a:r>
              <a:rPr lang="en-US" dirty="0"/>
              <a:t> (opening of gifts) begins. Some families head to Christmas Eve services at their local churches afterwards, while others may indulge in a cheese </a:t>
            </a:r>
            <a:r>
              <a:rPr lang="en-US" dirty="0" err="1"/>
              <a:t>fondu</a:t>
            </a:r>
            <a:r>
              <a:rPr lang="en-US" dirty="0"/>
              <a:t>.</a:t>
            </a:r>
            <a:br>
              <a:rPr lang="en-US" dirty="0"/>
            </a:br>
            <a:endParaRPr lang="en-US" dirty="0"/>
          </a:p>
          <a:p>
            <a:pPr marL="0" indent="0">
              <a:buNone/>
            </a:pPr>
            <a:endParaRPr lang="en-US" dirty="0"/>
          </a:p>
        </p:txBody>
      </p:sp>
    </p:spTree>
    <p:extLst>
      <p:ext uri="{BB962C8B-B14F-4D97-AF65-F5344CB8AC3E}">
        <p14:creationId xmlns:p14="http://schemas.microsoft.com/office/powerpoint/2010/main" val="2916727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3. The Christmas tree is decorated last</a:t>
            </a:r>
          </a:p>
          <a:p>
            <a:r>
              <a:rPr lang="en-US" dirty="0"/>
              <a:t>Traditionally, the tree is only put up in Germany on 24th December. While this now varies from family to family, many of the older generation still deck the halls on the morning of Christmas Eve. The rest of the home is decorated beforehand, but it's just the tree which is saved until last.</a:t>
            </a:r>
          </a:p>
          <a:p>
            <a:endParaRPr lang="en-US" dirty="0"/>
          </a:p>
        </p:txBody>
      </p:sp>
    </p:spTree>
    <p:extLst>
      <p:ext uri="{BB962C8B-B14F-4D97-AF65-F5344CB8AC3E}">
        <p14:creationId xmlns:p14="http://schemas.microsoft.com/office/powerpoint/2010/main" val="2705810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4. Placing an Advent wreath on the table</a:t>
            </a:r>
          </a:p>
          <a:p>
            <a:r>
              <a:rPr lang="en-US" dirty="0"/>
              <a:t>Advent wreaths, known as an </a:t>
            </a:r>
            <a:r>
              <a:rPr lang="en-US" dirty="0" err="1"/>
              <a:t>Adventskranz</a:t>
            </a:r>
            <a:r>
              <a:rPr lang="en-US" dirty="0"/>
              <a:t>, is a tradition which the German Lutherans in the 16th century kick-started. Typically, the wreath consists of four candles in a bed of pine cones, berries, dried flowers and various festive ornaments. Most households will bring out the wreath at the beginning of December, lighting one candle each Sunday throughout the month.</a:t>
            </a:r>
          </a:p>
          <a:p>
            <a:endParaRPr lang="en-US" dirty="0"/>
          </a:p>
        </p:txBody>
      </p:sp>
    </p:spTree>
    <p:extLst>
      <p:ext uri="{BB962C8B-B14F-4D97-AF65-F5344CB8AC3E}">
        <p14:creationId xmlns:p14="http://schemas.microsoft.com/office/powerpoint/2010/main" val="3048467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5. Christmas markets</a:t>
            </a:r>
          </a:p>
          <a:p>
            <a:r>
              <a:rPr lang="en-US" dirty="0"/>
              <a:t>While the magic of German Christmas markets has spread all around the world, it's a tradition which first derived from Germany. It's thought the origins of Christmas markets can be traced back to the German-speaking part of Europe in the Middle Ages. There really is nothing better than ice skating followed by </a:t>
            </a:r>
            <a:r>
              <a:rPr lang="en-US" dirty="0" err="1"/>
              <a:t>glühwein</a:t>
            </a:r>
            <a:r>
              <a:rPr lang="en-US" dirty="0"/>
              <a:t> (mulled wine) and a hotdog at one of the best markets...</a:t>
            </a:r>
          </a:p>
          <a:p>
            <a:endParaRPr lang="en-US" dirty="0"/>
          </a:p>
        </p:txBody>
      </p:sp>
    </p:spTree>
    <p:extLst>
      <p:ext uri="{BB962C8B-B14F-4D97-AF65-F5344CB8AC3E}">
        <p14:creationId xmlns:p14="http://schemas.microsoft.com/office/powerpoint/2010/main" val="791432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6. Christmas angel</a:t>
            </a:r>
          </a:p>
          <a:p>
            <a:r>
              <a:rPr lang="en-US" dirty="0"/>
              <a:t>Step into any German house at Christmastime and you'll find an abundance of Christmas angels (</a:t>
            </a:r>
            <a:r>
              <a:rPr lang="en-US" dirty="0" err="1"/>
              <a:t>Weihnachtsengel</a:t>
            </a:r>
            <a:r>
              <a:rPr lang="en-US" dirty="0"/>
              <a:t>) around the home. One of the most popular decorations, the angels are either put on the tree or placed on sideboards. In some families, they are passed down through generations and have special meanings such as hope, joy, love, togetherness, and peace.</a:t>
            </a:r>
          </a:p>
          <a:p>
            <a:endParaRPr lang="en-US" dirty="0"/>
          </a:p>
        </p:txBody>
      </p:sp>
    </p:spTree>
    <p:extLst>
      <p:ext uri="{BB962C8B-B14F-4D97-AF65-F5344CB8AC3E}">
        <p14:creationId xmlns:p14="http://schemas.microsoft.com/office/powerpoint/2010/main" val="128876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7. The white candle of the Advent wreath is lit on Christmas Day</a:t>
            </a:r>
          </a:p>
          <a:p>
            <a:r>
              <a:rPr lang="en-US" dirty="0"/>
              <a:t>While 25th December is still a national holiday in Germany, it's celebrated differently to how we do in England. Traditionally, the family will gather around a heartwarming meal, attend church, children will play with their new toys and the white candle of the Advent wreath (the one in the middle) will be lit.</a:t>
            </a:r>
          </a:p>
          <a:p>
            <a:endParaRPr lang="en-US" dirty="0"/>
          </a:p>
        </p:txBody>
      </p:sp>
    </p:spTree>
    <p:extLst>
      <p:ext uri="{BB962C8B-B14F-4D97-AF65-F5344CB8AC3E}">
        <p14:creationId xmlns:p14="http://schemas.microsoft.com/office/powerpoint/2010/main" val="2533962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8. </a:t>
            </a:r>
            <a:r>
              <a:rPr lang="en-US" b="1" dirty="0" err="1"/>
              <a:t>Stollen</a:t>
            </a:r>
            <a:endParaRPr lang="en-US" b="1" dirty="0"/>
          </a:p>
          <a:p>
            <a:r>
              <a:rPr lang="en-US" dirty="0"/>
              <a:t>Perhaps one of the best German Christmas traditions — not to mention the tastiest — is </a:t>
            </a:r>
            <a:r>
              <a:rPr lang="en-US" dirty="0" err="1"/>
              <a:t>stollen</a:t>
            </a:r>
            <a:r>
              <a:rPr lang="en-US" dirty="0"/>
              <a:t>. The fruit bread, which is made with nuts, spices, candied fruit and powdered sugar, is enjoyed throughout the holiday season. Typically known in Germany as </a:t>
            </a:r>
            <a:r>
              <a:rPr lang="en-US" dirty="0" err="1"/>
              <a:t>Weihnachtsstollen</a:t>
            </a:r>
            <a:r>
              <a:rPr lang="en-US" dirty="0"/>
              <a:t> or </a:t>
            </a:r>
            <a:r>
              <a:rPr lang="en-US" dirty="0" err="1"/>
              <a:t>Christstollen</a:t>
            </a:r>
            <a:r>
              <a:rPr lang="en-US" dirty="0"/>
              <a:t>, this famous festive cake has made its way all around the world — and is unsurprisingly loved by all. Look out for it in your local supermarket this Christmas.</a:t>
            </a:r>
          </a:p>
          <a:p>
            <a:endParaRPr lang="en-US" dirty="0"/>
          </a:p>
        </p:txBody>
      </p:sp>
    </p:spTree>
    <p:extLst>
      <p:ext uri="{BB962C8B-B14F-4D97-AF65-F5344CB8AC3E}">
        <p14:creationId xmlns:p14="http://schemas.microsoft.com/office/powerpoint/2010/main" val="2792086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9. </a:t>
            </a:r>
            <a:r>
              <a:rPr lang="en-US" b="1" dirty="0" err="1"/>
              <a:t>Sternsinger</a:t>
            </a:r>
            <a:endParaRPr lang="en-US" b="1" dirty="0"/>
          </a:p>
          <a:p>
            <a:r>
              <a:rPr lang="en-US" dirty="0" err="1"/>
              <a:t>Sternsigner</a:t>
            </a:r>
            <a:r>
              <a:rPr lang="en-US" dirty="0"/>
              <a:t>, which translates to star singers, is when young children dress up as the Three Wise Men and go to visit houses in their </a:t>
            </a:r>
            <a:r>
              <a:rPr lang="en-US" dirty="0" err="1"/>
              <a:t>neighbourhood</a:t>
            </a:r>
            <a:r>
              <a:rPr lang="en-US" dirty="0"/>
              <a:t> with a star on a rod. They will often sing carols to spread good cheer. It derives from Catholic tradition and is also done in some parts of Austria, too.</a:t>
            </a:r>
          </a:p>
          <a:p>
            <a:endParaRPr lang="en-US" dirty="0"/>
          </a:p>
        </p:txBody>
      </p:sp>
    </p:spTree>
    <p:extLst>
      <p:ext uri="{BB962C8B-B14F-4D97-AF65-F5344CB8AC3E}">
        <p14:creationId xmlns:p14="http://schemas.microsoft.com/office/powerpoint/2010/main" val="2566106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10. Hand-carved wooden Nutcracker figures</a:t>
            </a:r>
          </a:p>
          <a:p>
            <a:r>
              <a:rPr lang="en-US" dirty="0"/>
              <a:t>Decorative nutcracker figurines, commonly made to resemble a toy soldier, is a common German Christmas tradition. According to German folklore, nutcrackers were given as good luck keepsakes to the family to protect their home. It's thought they would watch over the family, keeping evil spirits and danger at bay.</a:t>
            </a:r>
          </a:p>
          <a:p>
            <a:endParaRPr lang="en-US" dirty="0"/>
          </a:p>
        </p:txBody>
      </p:sp>
    </p:spTree>
    <p:extLst>
      <p:ext uri="{BB962C8B-B14F-4D97-AF65-F5344CB8AC3E}">
        <p14:creationId xmlns:p14="http://schemas.microsoft.com/office/powerpoint/2010/main" val="3309268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32377" y="2132247"/>
            <a:ext cx="2857500" cy="1600200"/>
          </a:xfrm>
          <a:prstGeom prst="rect">
            <a:avLst/>
          </a:prstGeom>
        </p:spPr>
      </p:pic>
      <p:pic>
        <p:nvPicPr>
          <p:cNvPr id="5" name="Picture 4"/>
          <p:cNvPicPr>
            <a:picLocks noChangeAspect="1"/>
          </p:cNvPicPr>
          <p:nvPr/>
        </p:nvPicPr>
        <p:blipFill>
          <a:blip r:embed="rId3"/>
          <a:stretch>
            <a:fillRect/>
          </a:stretch>
        </p:blipFill>
        <p:spPr>
          <a:xfrm>
            <a:off x="4388677" y="2132247"/>
            <a:ext cx="2847975" cy="1600200"/>
          </a:xfrm>
          <a:prstGeom prst="rect">
            <a:avLst/>
          </a:prstGeom>
        </p:spPr>
      </p:pic>
      <p:pic>
        <p:nvPicPr>
          <p:cNvPr id="6" name="Picture 5"/>
          <p:cNvPicPr>
            <a:picLocks noChangeAspect="1"/>
          </p:cNvPicPr>
          <p:nvPr/>
        </p:nvPicPr>
        <p:blipFill>
          <a:blip r:embed="rId4"/>
          <a:stretch>
            <a:fillRect/>
          </a:stretch>
        </p:blipFill>
        <p:spPr>
          <a:xfrm>
            <a:off x="7631135" y="2070334"/>
            <a:ext cx="2647950" cy="1724025"/>
          </a:xfrm>
          <a:prstGeom prst="rect">
            <a:avLst/>
          </a:prstGeom>
        </p:spPr>
      </p:pic>
      <p:pic>
        <p:nvPicPr>
          <p:cNvPr id="7" name="Picture 6"/>
          <p:cNvPicPr>
            <a:picLocks noChangeAspect="1"/>
          </p:cNvPicPr>
          <p:nvPr/>
        </p:nvPicPr>
        <p:blipFill>
          <a:blip r:embed="rId5"/>
          <a:stretch>
            <a:fillRect/>
          </a:stretch>
        </p:blipFill>
        <p:spPr>
          <a:xfrm>
            <a:off x="932377" y="4495129"/>
            <a:ext cx="2428875" cy="1885950"/>
          </a:xfrm>
          <a:prstGeom prst="rect">
            <a:avLst/>
          </a:prstGeom>
        </p:spPr>
      </p:pic>
      <p:pic>
        <p:nvPicPr>
          <p:cNvPr id="8" name="Picture 7"/>
          <p:cNvPicPr>
            <a:picLocks noChangeAspect="1"/>
          </p:cNvPicPr>
          <p:nvPr/>
        </p:nvPicPr>
        <p:blipFill>
          <a:blip r:embed="rId6"/>
          <a:stretch>
            <a:fillRect/>
          </a:stretch>
        </p:blipFill>
        <p:spPr>
          <a:xfrm>
            <a:off x="4234131" y="4638004"/>
            <a:ext cx="2847975" cy="1600200"/>
          </a:xfrm>
          <a:prstGeom prst="rect">
            <a:avLst/>
          </a:prstGeom>
        </p:spPr>
      </p:pic>
      <p:pic>
        <p:nvPicPr>
          <p:cNvPr id="10" name="Picture 9"/>
          <p:cNvPicPr>
            <a:picLocks noChangeAspect="1"/>
          </p:cNvPicPr>
          <p:nvPr/>
        </p:nvPicPr>
        <p:blipFill>
          <a:blip r:embed="rId7"/>
          <a:stretch>
            <a:fillRect/>
          </a:stretch>
        </p:blipFill>
        <p:spPr>
          <a:xfrm>
            <a:off x="7782864" y="4513642"/>
            <a:ext cx="2705100" cy="1685925"/>
          </a:xfrm>
          <a:prstGeom prst="rect">
            <a:avLst/>
          </a:prstGeom>
        </p:spPr>
      </p:pic>
    </p:spTree>
    <p:extLst>
      <p:ext uri="{BB962C8B-B14F-4D97-AF65-F5344CB8AC3E}">
        <p14:creationId xmlns:p14="http://schemas.microsoft.com/office/powerpoint/2010/main" val="14246014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461</Words>
  <Application>Microsoft Office PowerPoint</Application>
  <PresentationFormat>Widescreen</PresentationFormat>
  <Paragraphs>23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Christmas in the Germany</vt:lpstr>
      <vt:lpstr>10 popular German Christmas traditions and their meanings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Cristmas in the germany</dc:title>
  <dc:creator>Artur Yengibaryan</dc:creator>
  <cp:lastModifiedBy>Artur Yengibaryan</cp:lastModifiedBy>
  <cp:revision>3</cp:revision>
  <dcterms:created xsi:type="dcterms:W3CDTF">2021-12-06T08:06:41Z</dcterms:created>
  <dcterms:modified xsi:type="dcterms:W3CDTF">2021-12-06T08:20:59Z</dcterms:modified>
</cp:coreProperties>
</file>