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242D11-A498-4FB5-9EF8-F18A7BAFC8FB}"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189675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242D11-A498-4FB5-9EF8-F18A7BAFC8FB}"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2654963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242D11-A498-4FB5-9EF8-F18A7BAFC8FB}"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4121535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242D11-A498-4FB5-9EF8-F18A7BAFC8FB}"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661417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242D11-A498-4FB5-9EF8-F18A7BAFC8FB}" type="datetimeFigureOut">
              <a:rPr lang="en-US" smtClean="0"/>
              <a:t>11/24/2021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3519572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242D11-A498-4FB5-9EF8-F18A7BAFC8FB}" type="datetimeFigureOut">
              <a:rPr lang="en-US" smtClean="0"/>
              <a:t>11/24/2021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236004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42D11-A498-4FB5-9EF8-F18A7BAFC8FB}" type="datetimeFigureOut">
              <a:rPr lang="en-US" smtClean="0"/>
              <a:t>11/24/2021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410890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242D11-A498-4FB5-9EF8-F18A7BAFC8FB}"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2923460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242D11-A498-4FB5-9EF8-F18A7BAFC8FB}" type="datetimeFigureOut">
              <a:rPr lang="en-US" smtClean="0"/>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1615369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242D11-A498-4FB5-9EF8-F18A7BAFC8FB}"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4141148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242D11-A498-4FB5-9EF8-F18A7BAFC8FB}" type="datetimeFigureOut">
              <a:rPr lang="en-US" smtClean="0"/>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37C6C-D3D4-431E-BF0A-C7E0720435FF}" type="slidenum">
              <a:rPr lang="en-US" smtClean="0"/>
              <a:t>‹#›</a:t>
            </a:fld>
            <a:endParaRPr lang="en-US"/>
          </a:p>
        </p:txBody>
      </p:sp>
    </p:spTree>
    <p:extLst>
      <p:ext uri="{BB962C8B-B14F-4D97-AF65-F5344CB8AC3E}">
        <p14:creationId xmlns:p14="http://schemas.microsoft.com/office/powerpoint/2010/main" val="260060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242D11-A498-4FB5-9EF8-F18A7BAFC8FB}" type="datetimeFigureOut">
              <a:rPr lang="en-US" smtClean="0"/>
              <a:t>11/24/2021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837C6C-D3D4-431E-BF0A-C7E0720435FF}" type="slidenum">
              <a:rPr lang="en-US" smtClean="0"/>
              <a:t>‹#›</a:t>
            </a:fld>
            <a:endParaRPr lang="en-US"/>
          </a:p>
        </p:txBody>
      </p:sp>
    </p:spTree>
    <p:extLst>
      <p:ext uri="{BB962C8B-B14F-4D97-AF65-F5344CB8AC3E}">
        <p14:creationId xmlns:p14="http://schemas.microsoft.com/office/powerpoint/2010/main" val="4287486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y-AM" sz="6000" dirty="0" smtClean="0"/>
              <a:t>Բույսեր</a:t>
            </a:r>
            <a:endParaRPr lang="en-US" sz="6000" dirty="0"/>
          </a:p>
        </p:txBody>
      </p:sp>
      <p:sp>
        <p:nvSpPr>
          <p:cNvPr id="4" name="Text Placeholder 3"/>
          <p:cNvSpPr>
            <a:spLocks noGrp="1"/>
          </p:cNvSpPr>
          <p:nvPr>
            <p:ph type="body" sz="half" idx="2"/>
          </p:nvPr>
        </p:nvSpPr>
        <p:spPr/>
        <p:txBody>
          <a:bodyPr/>
          <a:lstStyle/>
          <a:p>
            <a:r>
              <a:rPr lang="hy-AM" dirty="0" smtClean="0"/>
              <a:t> </a:t>
            </a:r>
          </a:p>
          <a:p>
            <a:endParaRPr lang="en-US" dirty="0"/>
          </a:p>
        </p:txBody>
      </p:sp>
      <p:pic>
        <p:nvPicPr>
          <p:cNvPr id="1026" name="Picture 2" descr="Diversity of plants image version 5.pn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3454" b="2345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386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hy-AM" dirty="0" smtClean="0"/>
              <a:t>Նկարագիր</a:t>
            </a:r>
            <a:endParaRPr lang="en-US" dirty="0"/>
          </a:p>
        </p:txBody>
      </p:sp>
      <p:sp>
        <p:nvSpPr>
          <p:cNvPr id="3" name="Subtitle 2"/>
          <p:cNvSpPr>
            <a:spLocks noGrp="1"/>
          </p:cNvSpPr>
          <p:nvPr>
            <p:ph type="subTitle" idx="1"/>
          </p:nvPr>
        </p:nvSpPr>
        <p:spPr/>
        <p:txBody>
          <a:bodyPr>
            <a:normAutofit fontScale="62500" lnSpcReduction="20000"/>
          </a:bodyPr>
          <a:lstStyle/>
          <a:p>
            <a:r>
              <a:rPr lang="hy-AM" b="1" dirty="0" smtClean="0"/>
              <a:t>Բույսեր </a:t>
            </a:r>
            <a:r>
              <a:rPr lang="hy-AM" dirty="0"/>
              <a:t>բազմաբջիջ օրգանիզմների հիմնական խմբերից մեկը, որը ներառում է իր մեջ մամուռներ, պտերանմաններ, ծաղկավոր բույսեր, մերկասերմեր, ձիաձետեր, գետնամուշկեր։ Բույսերի շարքին են պատկանում նաև ջրիմուռները կամ նրանց խմբերից որոշները։ Բույսերը (առաջին հերթին ծաղկավորները) ներկայանում են զանազան կենսաձևերով. նրանց մեջ տարբերում են ծառեր, թփեր, խոտաբույսեր և այլն։ Բույսերը հանդիսանում են բուսաբանական ուսմունքի կողմից ուսումնասիրվող կարևոր օբյեկտ։ Բույսերի ամենակարևոր տարբերությունը կենդանի օրգանիզմների մեծամասնությունից ինքնասուն (ավտոտրոֆ) լինելն է, այսինքն՝ իրենց աճման ու զարգացման համար անհրաժեշտ օրգանական նյութերը սինթեզում են իրենք։ Բույսերի պաշարային սննդանյութը օսլան է, որը կուտակվում է բջջի քլորոպլաստներում։</a:t>
            </a:r>
            <a:endParaRPr lang="en-US" dirty="0"/>
          </a:p>
        </p:txBody>
      </p:sp>
    </p:spTree>
    <p:extLst>
      <p:ext uri="{BB962C8B-B14F-4D97-AF65-F5344CB8AC3E}">
        <p14:creationId xmlns:p14="http://schemas.microsoft.com/office/powerpoint/2010/main" val="1258499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y-AM" dirty="0" smtClean="0"/>
              <a:t>Կարմիր գրքում գրված բույսեր</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hy-AM" dirty="0"/>
              <a:t>Կարմիր գրքում գրանցված բույսերից է ՝ Ադիանտում Վեներայի վարսը: Կոճղարմատավոր, բազմամյա բույս է՝ 35 սմ բարձրության: Վայիթիթեղը՝ 2–3 անգամ փետրաձև բաժանված, լայն–երկարավուն: Վերջին կարգի սեգմենտները՝ կոթունիկների վրա: Գեղազարդային բույս է: Աճում է ստորին, միջին և վերին լեռնային գոտիներում, ծ. մ. 700–2200 մ բարձրությունների վրա, խոնավ ժայռերի ճեղքերում, տրավերտինների վրա, ջրվեժների մոտ : Հայաստանում տարածված է պետական արգելոց և ֆլորիստիկական </a:t>
            </a:r>
            <a:r>
              <a:rPr lang="hy-AM" dirty="0" smtClean="0"/>
              <a:t>շրջաններում:Կարմիր գրքում գրանցված բու</a:t>
            </a:r>
            <a:endParaRPr lang="hy-AM" dirty="0"/>
          </a:p>
          <a:p>
            <a:pPr fontAlgn="base"/>
            <a:r>
              <a:rPr lang="hy-AM" dirty="0"/>
              <a:t>Կարմիր գրքում գրանցված բույս է՝ Աղածաղիկը:</a:t>
            </a:r>
          </a:p>
          <a:p>
            <a:pPr fontAlgn="base"/>
            <a:r>
              <a:rPr lang="hy-AM" dirty="0"/>
              <a:t>Տարածված է Արարատյան գոգավորության նախալեռնային գոտում, Երևանի շրջակայքում։ Աճում է կարմիր և դեղին գիպսաբեր կավահողերում: Ցողունը թավոտ է, բարձրությունը՝ 10-40, երբեմն 60 սմ։ երևները մսալի են, մոխրականաչավուն, բութ կամ սրածայր ելունդներով։ Ծաղիկները դեղին են: Ծաղկում է մայիսից սկսած։ Կուլպական աղածաղիկը գրանված է ՀՀ Կարմիր գրքում։</a:t>
            </a:r>
          </a:p>
          <a:p>
            <a:endParaRPr lang="en-US" dirty="0"/>
          </a:p>
        </p:txBody>
      </p:sp>
    </p:spTree>
    <p:extLst>
      <p:ext uri="{BB962C8B-B14F-4D97-AF65-F5344CB8AC3E}">
        <p14:creationId xmlns:p14="http://schemas.microsoft.com/office/powerpoint/2010/main" val="83671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y-AM" dirty="0"/>
              <a:t>Հայաստանի բուսաաշխարհագրություն</a:t>
            </a:r>
            <a:br>
              <a:rPr lang="hy-AM" dirty="0"/>
            </a:br>
            <a:endParaRPr lang="en-US" dirty="0"/>
          </a:p>
        </p:txBody>
      </p:sp>
      <p:sp>
        <p:nvSpPr>
          <p:cNvPr id="3" name="Content Placeholder 2"/>
          <p:cNvSpPr>
            <a:spLocks noGrp="1"/>
          </p:cNvSpPr>
          <p:nvPr>
            <p:ph idx="1"/>
          </p:nvPr>
        </p:nvSpPr>
        <p:spPr/>
        <p:txBody>
          <a:bodyPr>
            <a:normAutofit fontScale="92500" lnSpcReduction="20000"/>
          </a:bodyPr>
          <a:lstStyle/>
          <a:p>
            <a:r>
              <a:rPr lang="hy-AM" dirty="0"/>
              <a:t>Յուրաքանչյուր լեռնային երկրում (Հայաստանում նույնպես) բուսականության հիմնական տիպերի աշխարհագրական տեղաբաշխումը պայմանավորված է վերընթաց գոտիականությամբ։ Նրա ուրույն ֆլորան և բուսական ծածկույթը հիմք են հանդիսացել Կովկասի և Հայաստանի բուսաաշխարհագրական շրջանացման յուրահատուկ սխեմաների մշակման համար։ Համընդհանուր հավանության է արժանացել երկրագնդի բուսաաշխարհագրական շրջանացման Ա. Թախտաջյանի սխեման (1978), ըստ որի՝ Հայաստանը գտնվում է երկու խոշոր, խիստ հակասական բնույթի՝ Եվրասիրիական և իրանաթուրանական բուսական մարզերի շփման սահմանագծում, որտեղ մասնագետներն առանձնացնում են ուրույն բուսականությամբ չորս բուսական գավառներ՝ պոնտական, հիրկանյան, արմենաանատոլիական և ատրպատականյան։</a:t>
            </a:r>
            <a:endParaRPr lang="en-US" dirty="0"/>
          </a:p>
        </p:txBody>
      </p:sp>
    </p:spTree>
    <p:extLst>
      <p:ext uri="{BB962C8B-B14F-4D97-AF65-F5344CB8AC3E}">
        <p14:creationId xmlns:p14="http://schemas.microsoft.com/office/powerpoint/2010/main" val="3251320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AutoShape 2" descr="Հայաստանի բուսական աշխարհ - Վիքիպեդիա՝ ազատ հանրագիտարան"/>
          <p:cNvSpPr>
            <a:spLocks noGrp="1" noChangeAspect="1" noChangeArrowheads="1"/>
          </p:cNvSpPr>
          <p:nvPr>
            <p:ph idx="1"/>
          </p:nvPr>
        </p:nvSpPr>
        <p:spPr bwMode="auto">
          <a:xfrm>
            <a:off x="1098762" y="4133047"/>
            <a:ext cx="4525313" cy="187256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hy-AM" dirty="0" smtClean="0"/>
              <a:t> </a:t>
            </a:r>
            <a:endParaRPr lang="en-US" dirty="0"/>
          </a:p>
        </p:txBody>
      </p:sp>
      <p:pic>
        <p:nvPicPr>
          <p:cNvPr id="4102" name="Picture 6" descr="Հայաստանի բուսական աշխարհ - Վիքիպեդիա՝ ազատ հանրագիտարան"/>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9730" y="2334192"/>
            <a:ext cx="4143376" cy="382382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Հայաստանի բուսական աշխարհը / Armenian Geograph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6818" y="2637309"/>
            <a:ext cx="4826382" cy="3217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417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y-AM" b="1" dirty="0"/>
              <a:t>Հայաստանի բուսական աշխարհը</a:t>
            </a:r>
            <a:br>
              <a:rPr lang="hy-AM" b="1" dirty="0"/>
            </a:br>
            <a:endParaRPr lang="en-US" dirty="0"/>
          </a:p>
        </p:txBody>
      </p:sp>
      <p:sp>
        <p:nvSpPr>
          <p:cNvPr id="3" name="Content Placeholder 2"/>
          <p:cNvSpPr>
            <a:spLocks noGrp="1"/>
          </p:cNvSpPr>
          <p:nvPr>
            <p:ph idx="1"/>
          </p:nvPr>
        </p:nvSpPr>
        <p:spPr/>
        <p:txBody>
          <a:bodyPr>
            <a:normAutofit fontScale="92500" lnSpcReduction="20000"/>
          </a:bodyPr>
          <a:lstStyle/>
          <a:p>
            <a:r>
              <a:rPr lang="hy-AM" dirty="0"/>
              <a:t>Հայաստանի բուսական աշխարհը շատ առանձնահատուկ է և բազմատեսակ։ Լինելով տարածքով փոքր երկիր՝ Հայաստանն առանձնանում է բուսական աշխարհի հարստությամբ և </a:t>
            </a:r>
            <a:r>
              <a:rPr lang="hy-AM" dirty="0" smtClean="0"/>
              <a:t>բազմազանությամբ:</a:t>
            </a:r>
            <a:r>
              <a:rPr lang="hy-AM" dirty="0"/>
              <a:t>Նա բացատրում է, որ տարածաշրջանի ակտիվ երկրաբանական անցյալը և որպես հետևանք բարդ լեռնային ռելիեֆը, կլիմայական պայմանների և հողային տիպերի բազմազանությունը, ուղղաձիգ գոտիականություն կազմող բարձրությունների զգալի տարբերությունները, ինչպես նաև ֆլորայի պատմությունն ու մի շարք այլ գործոններ պայմանավորում են Հայաստանի բուսական ծածկույթի բազմազանությունն ու խայտաբղետությունը: Մ․ Սարգսյանի խոսքով՝ Հանրապետությունը գտնվում է միանգամայն տարբեր ֆլորիստիկ մարզերի (համեմատաբար խոնավ կովկասյան և չորային հայ-իրանական) հատման գոտում</a:t>
            </a:r>
            <a:endParaRPr lang="en-US" dirty="0"/>
          </a:p>
        </p:txBody>
      </p:sp>
    </p:spTree>
    <p:extLst>
      <p:ext uri="{BB962C8B-B14F-4D97-AF65-F5344CB8AC3E}">
        <p14:creationId xmlns:p14="http://schemas.microsoft.com/office/powerpoint/2010/main" val="2157940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249</Words>
  <Application>Microsoft Office PowerPoint</Application>
  <PresentationFormat>Widescreen</PresentationFormat>
  <Paragraphs>13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Բույսեր</vt:lpstr>
      <vt:lpstr>Նկարագիր</vt:lpstr>
      <vt:lpstr>Կարմիր գրքում գրված բույսեր</vt:lpstr>
      <vt:lpstr>Հայաստանի բուսաաշխարհագրություն </vt:lpstr>
      <vt:lpstr>PowerPoint Presentation</vt:lpstr>
      <vt:lpstr>Հայաստանի բուսական աշխարհը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Artur Yengibaryan</dc:creator>
  <cp:lastModifiedBy>Artur Yengibaryan</cp:lastModifiedBy>
  <cp:revision>6</cp:revision>
  <dcterms:created xsi:type="dcterms:W3CDTF">2021-11-24T06:36:28Z</dcterms:created>
  <dcterms:modified xsi:type="dcterms:W3CDTF">2021-11-24T07:43:12Z</dcterms:modified>
</cp:coreProperties>
</file>