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1F74-4CFA-44BA-90DE-3E7C34C0A526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D5248-6DCC-4088-BAAD-DD0038E5C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4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1F74-4CFA-44BA-90DE-3E7C34C0A526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D5248-6DCC-4088-BAAD-DD0038E5C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12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1F74-4CFA-44BA-90DE-3E7C34C0A526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D5248-6DCC-4088-BAAD-DD0038E5C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1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1F74-4CFA-44BA-90DE-3E7C34C0A526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D5248-6DCC-4088-BAAD-DD0038E5C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27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1F74-4CFA-44BA-90DE-3E7C34C0A526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D5248-6DCC-4088-BAAD-DD0038E5C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699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1F74-4CFA-44BA-90DE-3E7C34C0A526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D5248-6DCC-4088-BAAD-DD0038E5C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96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1F74-4CFA-44BA-90DE-3E7C34C0A526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D5248-6DCC-4088-BAAD-DD0038E5C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819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1F74-4CFA-44BA-90DE-3E7C34C0A526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D5248-6DCC-4088-BAAD-DD0038E5C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68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1F74-4CFA-44BA-90DE-3E7C34C0A526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D5248-6DCC-4088-BAAD-DD0038E5C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67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1F74-4CFA-44BA-90DE-3E7C34C0A526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D5248-6DCC-4088-BAAD-DD0038E5C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64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1F74-4CFA-44BA-90DE-3E7C34C0A526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D5248-6DCC-4088-BAAD-DD0038E5C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557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31F74-4CFA-44BA-90DE-3E7C34C0A526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D5248-6DCC-4088-BAAD-DD0038E5C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55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y-AM" dirty="0"/>
              <a:t>Թթվածին</a:t>
            </a:r>
            <a:br>
              <a:rPr lang="hy-AM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Թթվածին – Ջուլիա 😊 Ստեփանյա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449" y="2705099"/>
            <a:ext cx="6229350" cy="415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086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y-AM" dirty="0" smtClean="0"/>
              <a:t>Թթվածնի մասին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hy-AM" sz="1800" dirty="0" smtClean="0"/>
              <a:t>Թթվածինը</a:t>
            </a:r>
            <a:r>
              <a:rPr lang="en-US" sz="1800" dirty="0" smtClean="0"/>
              <a:t> </a:t>
            </a:r>
            <a:r>
              <a:rPr lang="hy-AM" sz="1800" dirty="0" smtClean="0"/>
              <a:t>պարբերական համակարգի 2-րդ պարբերության, 6-րդ խմբի քիմիական տարր է, կարգահամարը՝ 8-ն է, ատոմական զանգվածը՝ 15,9994։ Սովորական պայմաններում թթվածինը անգույն, անհոտ և անհամ գազ է։ Թթվածինը մտնում է բոլոր այն նյութերի բադադրության մեջ, որոնցից կազմված են կենդանի օրգանիզմները։ Թթվածնի բոլոր իզոտոպների միջուկները կազմված են 8 պրոտոնից և համապատասխանաբար 6, 7, 8, 9, 10 և 11 նեյտրոնից, իսկ էլեկտրոնային թաղանթը՝ երկու ներքին և վեց արտաքին էլեկտրոններից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30440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y-AM" dirty="0" smtClean="0"/>
              <a:t>Տարածվածությունը երկրագնդում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hy-AM" sz="5900" dirty="0" smtClean="0"/>
              <a:t>Թթվածինը Երկրի կեղևի ամենատարածված էլեմենտն է։ Ազատ վիճակում գտնվում է մթնոլորտային օդում, կապված ձևով մտնում է ջրի, միներալների, լեռնային ապարների, և բոլոր այն բույսերի, որոնցից կազմված են բուսական և կենդանական օրգանիզմները։Երկիր մոլորակի օդային մթնոլորտը կազմված է հիմնականում երկու գազից՝ թթվածնից (</a:t>
            </a:r>
            <a:r>
              <a:rPr lang="en-US" sz="5900" dirty="0" smtClean="0"/>
              <a:t>O</a:t>
            </a:r>
            <a:r>
              <a:rPr lang="en-US" sz="5900" baseline="-25000" dirty="0" smtClean="0"/>
              <a:t>2</a:t>
            </a:r>
            <a:r>
              <a:rPr lang="en-US" sz="5900" dirty="0" smtClean="0"/>
              <a:t>) </a:t>
            </a:r>
            <a:r>
              <a:rPr lang="hy-AM" sz="5900" dirty="0" smtClean="0"/>
              <a:t>և ազոտից (</a:t>
            </a:r>
            <a:r>
              <a:rPr lang="en-US" sz="5900" dirty="0" smtClean="0"/>
              <a:t>N</a:t>
            </a:r>
            <a:r>
              <a:rPr lang="en-US" sz="5900" baseline="-25000" dirty="0" smtClean="0"/>
              <a:t>2</a:t>
            </a:r>
            <a:r>
              <a:rPr lang="en-US" sz="5900" dirty="0" smtClean="0"/>
              <a:t>)։ </a:t>
            </a:r>
            <a:r>
              <a:rPr lang="hy-AM" sz="5900" dirty="0" smtClean="0"/>
              <a:t>Օդի բաղադրությունում թթվածնի ծավալային բաժինը 20,93 % է, իսկ զանգվածայինը՝ 23,15 %։ Սակայն թթվածնի հիմնական զանգվածը մեր մոլորակում պարունակվում է տարբեր միացությունների (բարդ նյութերի) բաղադրությունում։ Օրինակ՝ մարդու օրգանիզմում թթվածնի զանգվածային բաժինը 65 % է, իսկ ըստ ատոմների՝ 26 %։</a:t>
            </a:r>
          </a:p>
          <a:p>
            <a:r>
              <a:rPr lang="hy-AM" sz="5900" dirty="0" smtClean="0"/>
              <a:t>Օդում թթվածնի ծախսը հիմնականում պայմանավորված է նյութերի օքսիդացմամբ, այրմամբ, օրգանական նյութերի նեխմամբ ու կենդանի օրգանիզմների շնչառությամբ։ Սակայն ծախսված թթվածինը վերականգնվում է լուսասինթեզի միջոցով, որը հիմնականում կատարվում է բույսերում։ Կանաչ բույսերում արևի լուսային էներգիան խթանում է ածխաթթու գազի (</a:t>
            </a:r>
            <a:r>
              <a:rPr lang="en-US" sz="5900" dirty="0" smtClean="0"/>
              <a:t>CO</a:t>
            </a:r>
            <a:r>
              <a:rPr lang="en-US" sz="5900" baseline="-25000" dirty="0" smtClean="0"/>
              <a:t>2</a:t>
            </a:r>
            <a:r>
              <a:rPr lang="en-US" sz="5900" dirty="0" smtClean="0"/>
              <a:t>) </a:t>
            </a:r>
            <a:r>
              <a:rPr lang="hy-AM" sz="5900" dirty="0" smtClean="0"/>
              <a:t>և ջրի (</a:t>
            </a:r>
            <a:r>
              <a:rPr lang="en-US" sz="5900" dirty="0" smtClean="0"/>
              <a:t>H</a:t>
            </a:r>
            <a:r>
              <a:rPr lang="en-US" sz="5900" baseline="-25000" dirty="0" smtClean="0"/>
              <a:t>2</a:t>
            </a:r>
            <a:r>
              <a:rPr lang="en-US" sz="5900" dirty="0" smtClean="0"/>
              <a:t>O) </a:t>
            </a:r>
            <a:r>
              <a:rPr lang="hy-AM" sz="5900" dirty="0" smtClean="0"/>
              <a:t>մոլեկուլների միջև քիմիական փոխազդեցությունը, որի հետևանքով ածխաթթու գազի ծավալին հավասար թթվածին է անջատվում։ Այդ գործընթացում նաև մի շարք օրգանական միացություններ են առաջանում։ Թթվածինը բնության մեջ յուրօրինակ շրջապտույտ է կատարում։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721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y-AM" dirty="0" smtClean="0"/>
              <a:t>Թթվածնի ֆիզիկական հատկությունները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hy-AM" sz="2000" dirty="0" smtClean="0"/>
              <a:t>հոտ չունի,</a:t>
            </a:r>
          </a:p>
          <a:p>
            <a:r>
              <a:rPr lang="hy-AM" sz="2000" dirty="0" smtClean="0"/>
              <a:t>անգույն է,</a:t>
            </a:r>
          </a:p>
          <a:p>
            <a:r>
              <a:rPr lang="hy-AM" sz="2000" dirty="0" smtClean="0"/>
              <a:t>համ չունի,</a:t>
            </a:r>
          </a:p>
          <a:p>
            <a:r>
              <a:rPr lang="hy-AM" sz="2000" dirty="0" smtClean="0"/>
              <a:t>եռում է (-182,96 °</a:t>
            </a:r>
            <a:r>
              <a:rPr lang="en-US" sz="2000" dirty="0" smtClean="0"/>
              <a:t>C) </a:t>
            </a:r>
            <a:r>
              <a:rPr lang="hy-AM" sz="2000" dirty="0" smtClean="0"/>
              <a:t>ջերմաստիճանում,</a:t>
            </a:r>
          </a:p>
          <a:p>
            <a:r>
              <a:rPr lang="hy-AM" sz="2000" dirty="0" smtClean="0"/>
              <a:t>գոլորշիանում է (-218,35 °</a:t>
            </a:r>
            <a:r>
              <a:rPr lang="en-US" sz="2000" dirty="0" smtClean="0"/>
              <a:t>C) </a:t>
            </a:r>
            <a:r>
              <a:rPr lang="hy-AM" sz="2000" dirty="0" smtClean="0"/>
              <a:t>ջերմաստիճանում,</a:t>
            </a:r>
          </a:p>
          <a:p>
            <a:r>
              <a:rPr lang="hy-AM" sz="2000" dirty="0" smtClean="0"/>
              <a:t>հեղուկ և պինդ վիճակում երկնագույն է,</a:t>
            </a:r>
          </a:p>
          <a:p>
            <a:r>
              <a:rPr lang="hy-AM" sz="2000" dirty="0" smtClean="0"/>
              <a:t>հեղուկ վիճակում դեպի մագնիսն է ձգվում</a:t>
            </a:r>
            <a:endParaRPr lang="hy-AM" sz="2000" dirty="0"/>
          </a:p>
        </p:txBody>
      </p:sp>
    </p:spTree>
    <p:extLst>
      <p:ext uri="{BB962C8B-B14F-4D97-AF65-F5344CB8AC3E}">
        <p14:creationId xmlns:p14="http://schemas.microsoft.com/office/powerpoint/2010/main" val="1603750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y-AM" smtClean="0"/>
              <a:t>Թթվածնի կիրառությունը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hy-AM" sz="7200" dirty="0" smtClean="0"/>
              <a:t>Բազմազան են թթվածնի կիրառման բնագավառները. տեխնիկայում գործընթացների գրեթե 80 %-ն այս նյութի կիրառման վրա է հիմնված։</a:t>
            </a:r>
          </a:p>
          <a:p>
            <a:r>
              <a:rPr lang="hy-AM" sz="7200" dirty="0" smtClean="0"/>
              <a:t>Մետաղների արտադրություն.</a:t>
            </a:r>
          </a:p>
          <a:p>
            <a:r>
              <a:rPr lang="hy-AM" sz="7200" dirty="0" smtClean="0"/>
              <a:t>Դոմենային վառարանում թուջի ստացման գործընթացն արագացնելու նպատակով հաճախ թթվածնով հարստացված օդ է կիրառվում։ Մաքուր թթվածնում այրումն ընթանում է մոտ հինգ անգամ արագ, քան օդում։ Մեծ քանակությամբ թթվածին է օգտագործվում նաև պողպատահալման գործընթացում։</a:t>
            </a:r>
          </a:p>
          <a:p>
            <a:r>
              <a:rPr lang="hy-AM" sz="7200" dirty="0" smtClean="0"/>
              <a:t>Թթվածինը մեծ չափով նպաստում է մետալուրգիական գործընթացներին՝ թուջի, պողպահամար։տի, ինչպես նաև գունավոր մետաղների (</a:t>
            </a:r>
            <a:r>
              <a:rPr lang="en-US" sz="7200" dirty="0" smtClean="0"/>
              <a:t>Cu, Zn, Sn, Au) </a:t>
            </a:r>
            <a:r>
              <a:rPr lang="hy-AM" sz="7200" dirty="0" smtClean="0"/>
              <a:t>արտադրության համար։ Բժշկության մեջ ծանր հիվանդներին տալիս են թթվածին։ Թթվածին ծախսվում է մետաղների կտրման և եռակցման ժամանակ, սուզանավերում, տիեզերանավերում, ջրի տակ աշխատող մարդկանց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60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71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Թթվածին </vt:lpstr>
      <vt:lpstr>Թթվածնի մասին </vt:lpstr>
      <vt:lpstr>Տարածվածությունը երկրագնդում </vt:lpstr>
      <vt:lpstr>Թթվածնի ֆիզիկական հատկությունները</vt:lpstr>
      <vt:lpstr>Թթվածնի կիրառությունը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Թթվածին</dc:title>
  <dc:creator>Levon Yengibaryan</dc:creator>
  <cp:lastModifiedBy>Levon Yengibaryan</cp:lastModifiedBy>
  <cp:revision>3</cp:revision>
  <dcterms:created xsi:type="dcterms:W3CDTF">2021-02-02T16:12:32Z</dcterms:created>
  <dcterms:modified xsi:type="dcterms:W3CDTF">2021-02-02T16:16:14Z</dcterms:modified>
</cp:coreProperties>
</file>